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9" r:id="rId2"/>
    <p:sldId id="260" r:id="rId3"/>
    <p:sldId id="261" r:id="rId4"/>
    <p:sldId id="262" r:id="rId5"/>
    <p:sldId id="263" r:id="rId6"/>
    <p:sldId id="264" r:id="rId7"/>
    <p:sldId id="265" r:id="rId8"/>
    <p:sldId id="266" r:id="rId9"/>
    <p:sldId id="267" r:id="rId10"/>
    <p:sldId id="268" r:id="rId11"/>
    <p:sldId id="269"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90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0308C371-8DB2-44A9-908F-66AD91C6038A}" type="datetimeFigureOut">
              <a:rPr lang="en-US" smtClean="0"/>
              <a:t>8/4/2023</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8F4AC975-D562-4266-A2F3-5D0DFA73C293}" type="slidenum">
              <a:rPr lang="en-US" smtClean="0"/>
              <a:t>‹#›</a:t>
            </a:fld>
            <a:endParaRPr lang="en-US"/>
          </a:p>
        </p:txBody>
      </p:sp>
      <p:cxnSp>
        <p:nvCxnSpPr>
          <p:cNvPr id="8" name="Straight Connector 7"/>
          <p:cNvCxnSpPr/>
          <p:nvPr/>
        </p:nvCxnSpPr>
        <p:spPr>
          <a:xfrm>
            <a:off x="1483995"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5019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08C371-8DB2-44A9-908F-66AD91C6038A}" type="datetimeFigureOut">
              <a:rPr lang="en-US" smtClean="0"/>
              <a:t>8/4/2023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4AC975-D562-4266-A2F3-5D0DFA73C293}" type="slidenum">
              <a:rPr lang="en-US" smtClean="0"/>
              <a:t>‹#›</a:t>
            </a:fld>
            <a:endParaRPr lang="en-US"/>
          </a:p>
        </p:txBody>
      </p:sp>
    </p:spTree>
    <p:extLst>
      <p:ext uri="{BB962C8B-B14F-4D97-AF65-F5344CB8AC3E}">
        <p14:creationId xmlns:p14="http://schemas.microsoft.com/office/powerpoint/2010/main" val="995978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08C371-8DB2-44A9-908F-66AD91C6038A}" type="datetimeFigureOut">
              <a:rPr lang="en-US" smtClean="0"/>
              <a:t>8/4/2023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4AC975-D562-4266-A2F3-5D0DFA73C293}" type="slidenum">
              <a:rPr lang="en-US" smtClean="0"/>
              <a:t>‹#›</a:t>
            </a:fld>
            <a:endParaRPr lang="en-US"/>
          </a:p>
        </p:txBody>
      </p:sp>
    </p:spTree>
    <p:extLst>
      <p:ext uri="{BB962C8B-B14F-4D97-AF65-F5344CB8AC3E}">
        <p14:creationId xmlns:p14="http://schemas.microsoft.com/office/powerpoint/2010/main" val="3963864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08C371-8DB2-44A9-908F-66AD91C6038A}" type="datetimeFigureOut">
              <a:rPr lang="en-US" smtClean="0"/>
              <a:t>8/4/2023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4AC975-D562-4266-A2F3-5D0DFA73C293}" type="slidenum">
              <a:rPr lang="en-US" smtClean="0"/>
              <a:t>‹#›</a:t>
            </a:fld>
            <a:endParaRPr lang="en-US"/>
          </a:p>
        </p:txBody>
      </p:sp>
    </p:spTree>
    <p:extLst>
      <p:ext uri="{BB962C8B-B14F-4D97-AF65-F5344CB8AC3E}">
        <p14:creationId xmlns:p14="http://schemas.microsoft.com/office/powerpoint/2010/main" val="4130731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08C371-8DB2-44A9-908F-66AD91C6038A}" type="datetimeFigureOut">
              <a:rPr lang="en-US" smtClean="0"/>
              <a:t>8/4/2023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4AC975-D562-4266-A2F3-5D0DFA73C293}" type="slidenum">
              <a:rPr lang="en-US" smtClean="0"/>
              <a:t>‹#›</a:t>
            </a:fld>
            <a:endParaRPr lang="en-US"/>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2791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308C371-8DB2-44A9-908F-66AD91C6038A}" type="datetimeFigureOut">
              <a:rPr lang="en-US" smtClean="0"/>
              <a:t>8/4/2023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4AC975-D562-4266-A2F3-5D0DFA73C293}" type="slidenum">
              <a:rPr lang="en-US" smtClean="0"/>
              <a:t>‹#›</a:t>
            </a:fld>
            <a:endParaRPr lang="en-US"/>
          </a:p>
        </p:txBody>
      </p:sp>
    </p:spTree>
    <p:extLst>
      <p:ext uri="{BB962C8B-B14F-4D97-AF65-F5344CB8AC3E}">
        <p14:creationId xmlns:p14="http://schemas.microsoft.com/office/powerpoint/2010/main" val="1135484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308C371-8DB2-44A9-908F-66AD91C6038A}" type="datetimeFigureOut">
              <a:rPr lang="en-US" smtClean="0"/>
              <a:t>8/4/2023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4AC975-D562-4266-A2F3-5D0DFA73C293}" type="slidenum">
              <a:rPr lang="en-US" smtClean="0"/>
              <a:t>‹#›</a:t>
            </a:fld>
            <a:endParaRPr lang="en-US"/>
          </a:p>
        </p:txBody>
      </p:sp>
    </p:spTree>
    <p:extLst>
      <p:ext uri="{BB962C8B-B14F-4D97-AF65-F5344CB8AC3E}">
        <p14:creationId xmlns:p14="http://schemas.microsoft.com/office/powerpoint/2010/main" val="1930398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308C371-8DB2-44A9-908F-66AD91C6038A}" type="datetimeFigureOut">
              <a:rPr lang="en-US" smtClean="0"/>
              <a:t>8/4/2023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4AC975-D562-4266-A2F3-5D0DFA73C293}" type="slidenum">
              <a:rPr lang="en-US" smtClean="0"/>
              <a:t>‹#›</a:t>
            </a:fld>
            <a:endParaRPr lang="en-US"/>
          </a:p>
        </p:txBody>
      </p:sp>
    </p:spTree>
    <p:extLst>
      <p:ext uri="{BB962C8B-B14F-4D97-AF65-F5344CB8AC3E}">
        <p14:creationId xmlns:p14="http://schemas.microsoft.com/office/powerpoint/2010/main" val="3071129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08C371-8DB2-44A9-908F-66AD91C6038A}" type="datetimeFigureOut">
              <a:rPr lang="en-US" smtClean="0"/>
              <a:t>8/4/2023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4AC975-D562-4266-A2F3-5D0DFA73C293}" type="slidenum">
              <a:rPr lang="en-US" smtClean="0"/>
              <a:t>‹#›</a:t>
            </a:fld>
            <a:endParaRPr lang="en-US"/>
          </a:p>
        </p:txBody>
      </p:sp>
    </p:spTree>
    <p:extLst>
      <p:ext uri="{BB962C8B-B14F-4D97-AF65-F5344CB8AC3E}">
        <p14:creationId xmlns:p14="http://schemas.microsoft.com/office/powerpoint/2010/main" val="1298962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0308C371-8DB2-44A9-908F-66AD91C6038A}" type="datetimeFigureOut">
              <a:rPr lang="en-US" smtClean="0"/>
              <a:t>8/4/2023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4AC975-D562-4266-A2F3-5D0DFA73C293}" type="slidenum">
              <a:rPr lang="en-US" smtClean="0"/>
              <a:t>‹#›</a:t>
            </a:fld>
            <a:endParaRPr lang="en-US"/>
          </a:p>
        </p:txBody>
      </p:sp>
    </p:spTree>
    <p:extLst>
      <p:ext uri="{BB962C8B-B14F-4D97-AF65-F5344CB8AC3E}">
        <p14:creationId xmlns:p14="http://schemas.microsoft.com/office/powerpoint/2010/main" val="2394206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0308C371-8DB2-44A9-908F-66AD91C6038A}" type="datetimeFigureOut">
              <a:rPr lang="en-US" smtClean="0"/>
              <a:t>8/4/2023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4AC975-D562-4266-A2F3-5D0DFA73C293}" type="slidenum">
              <a:rPr lang="en-US" smtClean="0"/>
              <a:t>‹#›</a:t>
            </a:fld>
            <a:endParaRPr lang="en-US"/>
          </a:p>
        </p:txBody>
      </p:sp>
    </p:spTree>
    <p:extLst>
      <p:ext uri="{BB962C8B-B14F-4D97-AF65-F5344CB8AC3E}">
        <p14:creationId xmlns:p14="http://schemas.microsoft.com/office/powerpoint/2010/main" val="4155372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fld id="{0308C371-8DB2-44A9-908F-66AD91C6038A}" type="datetimeFigureOut">
              <a:rPr lang="en-US" smtClean="0"/>
              <a:t>8/4/2023</a:t>
            </a:fld>
            <a:endParaRPr lang="en-US"/>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endParaRPr lang="en-US"/>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fld id="{8F4AC975-D562-4266-A2F3-5D0DFA73C293}" type="slidenum">
              <a:rPr lang="en-US" smtClean="0"/>
              <a:t>‹#›</a:t>
            </a:fld>
            <a:endParaRPr lang="en-US"/>
          </a:p>
        </p:txBody>
      </p:sp>
    </p:spTree>
    <p:extLst>
      <p:ext uri="{BB962C8B-B14F-4D97-AF65-F5344CB8AC3E}">
        <p14:creationId xmlns:p14="http://schemas.microsoft.com/office/powerpoint/2010/main" val="19395885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7818327-9D44-4214-BEC7-F7463A8BDE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tx1">
              <a:lumMod val="85000"/>
              <a:lumOff val="15000"/>
            </a:schemeClr>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pic>
        <p:nvPicPr>
          <p:cNvPr id="5" name="Picture 4">
            <a:extLst>
              <a:ext uri="{FF2B5EF4-FFF2-40B4-BE49-F238E27FC236}">
                <a16:creationId xmlns:a16="http://schemas.microsoft.com/office/drawing/2014/main" id="{19D2FC47-5486-AC59-3196-6FEFBC1BFEE8}"/>
              </a:ext>
            </a:extLst>
          </p:cNvPr>
          <p:cNvPicPr>
            <a:picLocks noChangeAspect="1"/>
          </p:cNvPicPr>
          <p:nvPr/>
        </p:nvPicPr>
        <p:blipFill rotWithShape="1">
          <a:blip r:embed="rId2">
            <a:alphaModFix amt="25000"/>
          </a:blip>
          <a:srcRect l="11334"/>
          <a:stretch/>
        </p:blipFill>
        <p:spPr>
          <a:xfrm>
            <a:off x="20" y="3809"/>
            <a:ext cx="9143980" cy="6858000"/>
          </a:xfrm>
          <a:prstGeom prst="rect">
            <a:avLst/>
          </a:prstGeom>
        </p:spPr>
      </p:pic>
      <p:cxnSp>
        <p:nvCxnSpPr>
          <p:cNvPr id="11" name="Straight Connector 10">
            <a:extLst>
              <a:ext uri="{FF2B5EF4-FFF2-40B4-BE49-F238E27FC236}">
                <a16:creationId xmlns:a16="http://schemas.microsoft.com/office/drawing/2014/main" id="{F896B7D9-8894-4E5C-8DCF-35BECF8D365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995" y="3733800"/>
            <a:ext cx="61722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832485" y="882376"/>
            <a:ext cx="7475220" cy="2926080"/>
          </a:xfrm>
        </p:spPr>
        <p:txBody>
          <a:bodyPr>
            <a:normAutofit/>
          </a:bodyPr>
          <a:lstStyle/>
          <a:p>
            <a:r>
              <a:rPr lang="en-US" sz="4200"/>
              <a:t>Compulsory English</a:t>
            </a:r>
            <a:br>
              <a:rPr lang="en-US" sz="4200"/>
            </a:br>
            <a:r>
              <a:rPr lang="en-US" sz="4200"/>
              <a:t>(BA-FY)- </a:t>
            </a:r>
            <a:br>
              <a:rPr lang="en-US" sz="4200"/>
            </a:br>
            <a:r>
              <a:rPr lang="en-US" sz="4200" b="1"/>
              <a:t>Learning from the West: N R Narayan Murthy</a:t>
            </a:r>
            <a:br>
              <a:rPr lang="en-US" sz="4200"/>
            </a:br>
            <a:endParaRPr lang="en-US" sz="4200"/>
          </a:p>
        </p:txBody>
      </p:sp>
      <p:sp>
        <p:nvSpPr>
          <p:cNvPr id="3" name="Subtitle 2"/>
          <p:cNvSpPr>
            <a:spLocks noGrp="1"/>
          </p:cNvSpPr>
          <p:nvPr>
            <p:ph type="subTitle" idx="1"/>
          </p:nvPr>
        </p:nvSpPr>
        <p:spPr>
          <a:xfrm>
            <a:off x="1282147" y="3869634"/>
            <a:ext cx="6575895" cy="1388165"/>
          </a:xfrm>
        </p:spPr>
        <p:txBody>
          <a:bodyPr>
            <a:normAutofit/>
          </a:bodyPr>
          <a:lstStyle/>
          <a:p>
            <a:r>
              <a:rPr lang="en-US" dirty="0"/>
              <a:t>Dr. </a:t>
            </a:r>
            <a:r>
              <a:rPr lang="en-US" dirty="0" err="1"/>
              <a:t>Nirmala</a:t>
            </a:r>
            <a:r>
              <a:rPr lang="en-US" dirty="0"/>
              <a:t> S. </a:t>
            </a:r>
            <a:r>
              <a:rPr lang="en-US" dirty="0" err="1"/>
              <a:t>Padmavat</a:t>
            </a:r>
            <a:endParaRPr lang="en-US" dirty="0"/>
          </a:p>
          <a:p>
            <a:r>
              <a:rPr lang="en-US" dirty="0"/>
              <a:t>Director, IQAC</a:t>
            </a:r>
          </a:p>
          <a:p>
            <a:r>
              <a:rPr lang="en-US" dirty="0" err="1"/>
              <a:t>Nutan</a:t>
            </a:r>
            <a:r>
              <a:rPr lang="en-US" dirty="0"/>
              <a:t> </a:t>
            </a:r>
            <a:r>
              <a:rPr lang="en-US" dirty="0" err="1"/>
              <a:t>Mahavidyalaya</a:t>
            </a:r>
            <a:r>
              <a:rPr lang="en-US" dirty="0"/>
              <a:t>, </a:t>
            </a:r>
            <a:r>
              <a:rPr lang="en-US" dirty="0" err="1"/>
              <a:t>Selu</a:t>
            </a:r>
            <a:endParaRPr lang="en-US" dirty="0"/>
          </a:p>
        </p:txBody>
      </p:sp>
    </p:spTree>
    <p:extLst>
      <p:ext uri="{BB962C8B-B14F-4D97-AF65-F5344CB8AC3E}">
        <p14:creationId xmlns:p14="http://schemas.microsoft.com/office/powerpoint/2010/main" val="3312623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1500"/>
                                  </p:stCondLst>
                                  <p:iterate>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7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1500"/>
                                  </p:stCondLst>
                                  <p:iterate>
                                    <p:tmPct val="10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700"/>
                                        <p:tgtEl>
                                          <p:spTgt spid="3">
                                            <p:txEl>
                                              <p:pRg st="2" end="2"/>
                                            </p:txEl>
                                          </p:spTgt>
                                        </p:tgtEl>
                                      </p:cBhvr>
                                    </p:animEffect>
                                  </p:childTnLst>
                                </p:cTn>
                              </p:par>
                              <p:par>
                                <p:cTn id="18" presetID="10" presetClass="entr" presetSubtype="0" fill="hold" grpId="0" nodeType="withEffect">
                                  <p:stCondLst>
                                    <p:cond delay="1000"/>
                                  </p:stCondLst>
                                  <p:iterate>
                                    <p:tmPct val="10000"/>
                                  </p:iterate>
                                  <p:childTnLst>
                                    <p:set>
                                      <p:cBhvr>
                                        <p:cTn id="19" dur="1" fill="hold">
                                          <p:stCondLst>
                                            <p:cond delay="0"/>
                                          </p:stCondLst>
                                        </p:cTn>
                                        <p:tgtEl>
                                          <p:spTgt spid="2"/>
                                        </p:tgtEl>
                                        <p:attrNameLst>
                                          <p:attrName>style.visibility</p:attrName>
                                        </p:attrNameLst>
                                      </p:cBhvr>
                                      <p:to>
                                        <p:strVal val="visible"/>
                                      </p:to>
                                    </p:set>
                                    <p:animEffect transition="in" filter="fade">
                                      <p:cBhvr>
                                        <p:cTn id="2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5" name="Picture 4" descr="Large skydiving group mid-air">
            <a:extLst>
              <a:ext uri="{FF2B5EF4-FFF2-40B4-BE49-F238E27FC236}">
                <a16:creationId xmlns:a16="http://schemas.microsoft.com/office/drawing/2014/main" id="{2CCC4E45-FD7C-FCC4-977D-3DC995B02EDA}"/>
              </a:ext>
            </a:extLst>
          </p:cNvPr>
          <p:cNvPicPr>
            <a:picLocks noChangeAspect="1"/>
          </p:cNvPicPr>
          <p:nvPr/>
        </p:nvPicPr>
        <p:blipFill rotWithShape="1">
          <a:blip r:embed="rId2"/>
          <a:srcRect l="6251" r="5083"/>
          <a:stretch/>
        </p:blipFill>
        <p:spPr>
          <a:xfrm>
            <a:off x="20" y="10"/>
            <a:ext cx="9143980" cy="6857990"/>
          </a:xfrm>
          <a:prstGeom prst="rect">
            <a:avLst/>
          </a:prstGeom>
        </p:spPr>
      </p:pic>
      <p:sp>
        <p:nvSpPr>
          <p:cNvPr id="9" name="Rectangle 8">
            <a:extLst>
              <a:ext uri="{FF2B5EF4-FFF2-40B4-BE49-F238E27FC236}">
                <a16:creationId xmlns:a16="http://schemas.microsoft.com/office/drawing/2014/main" id="{57FCEABF-719A-4C8C-8802-E1C13EE46F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73355" y="243840"/>
            <a:ext cx="8793480" cy="6377939"/>
          </a:xfrm>
          <a:prstGeom prst="rect">
            <a:avLst/>
          </a:prstGeom>
          <a:solidFill>
            <a:schemeClr val="tx1">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2" name="Title 1"/>
          <p:cNvSpPr>
            <a:spLocks noGrp="1"/>
          </p:cNvSpPr>
          <p:nvPr>
            <p:ph type="title"/>
          </p:nvPr>
        </p:nvSpPr>
        <p:spPr>
          <a:xfrm>
            <a:off x="857250" y="609600"/>
            <a:ext cx="7406640" cy="1356360"/>
          </a:xfrm>
        </p:spPr>
        <p:txBody>
          <a:bodyPr>
            <a:normAutofit/>
          </a:bodyPr>
          <a:lstStyle/>
          <a:p>
            <a:r>
              <a:rPr lang="en-US">
                <a:solidFill>
                  <a:schemeClr val="bg1"/>
                </a:solidFill>
              </a:rPr>
              <a:t>CONCLUSION</a:t>
            </a:r>
          </a:p>
        </p:txBody>
      </p:sp>
      <p:sp>
        <p:nvSpPr>
          <p:cNvPr id="3" name="Content Placeholder 2"/>
          <p:cNvSpPr>
            <a:spLocks noGrp="1"/>
          </p:cNvSpPr>
          <p:nvPr>
            <p:ph idx="1"/>
          </p:nvPr>
        </p:nvSpPr>
        <p:spPr>
          <a:xfrm>
            <a:off x="857250" y="2057400"/>
            <a:ext cx="7404653" cy="4038600"/>
          </a:xfrm>
        </p:spPr>
        <p:txBody>
          <a:bodyPr>
            <a:normAutofit/>
          </a:bodyPr>
          <a:lstStyle/>
          <a:p>
            <a:r>
              <a:rPr lang="en-US">
                <a:solidFill>
                  <a:schemeClr val="bg1"/>
                </a:solidFill>
              </a:rPr>
              <a:t>The writer stresses that the Western value system teaches respect for contractual obligation. However the writer’s experience in India, in this regard, is very unfortunate. The writer had given recommendations to many students for US Universities, but most of them did not return to India even though they are contractually obliged to spend 5 years in India after obtaining their degrees.</a:t>
            </a:r>
          </a:p>
          <a:p>
            <a:r>
              <a:rPr lang="en-US">
                <a:solidFill>
                  <a:schemeClr val="bg1"/>
                </a:solidFill>
              </a:rPr>
              <a:t>In the end the writer underscores the importance of obligations and duties vis-à-vis rights. </a:t>
            </a:r>
          </a:p>
          <a:p>
            <a:endParaRPr lang="en-US">
              <a:solidFill>
                <a:schemeClr val="bg1"/>
              </a:solidFill>
            </a:endParaRPr>
          </a:p>
        </p:txBody>
      </p:sp>
    </p:spTree>
    <p:extLst>
      <p:ext uri="{BB962C8B-B14F-4D97-AF65-F5344CB8AC3E}">
        <p14:creationId xmlns:p14="http://schemas.microsoft.com/office/powerpoint/2010/main" val="28117265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6" name="Picture 5" descr="Aerial view of a highway near the ocean">
            <a:extLst>
              <a:ext uri="{FF2B5EF4-FFF2-40B4-BE49-F238E27FC236}">
                <a16:creationId xmlns:a16="http://schemas.microsoft.com/office/drawing/2014/main" id="{6F3C6FCB-9168-6266-06FC-A0082F11801B}"/>
              </a:ext>
            </a:extLst>
          </p:cNvPr>
          <p:cNvPicPr>
            <a:picLocks noChangeAspect="1"/>
          </p:cNvPicPr>
          <p:nvPr/>
        </p:nvPicPr>
        <p:blipFill rotWithShape="1">
          <a:blip r:embed="rId2"/>
          <a:srcRect/>
          <a:stretch/>
        </p:blipFill>
        <p:spPr>
          <a:xfrm>
            <a:off x="20" y="10"/>
            <a:ext cx="9143980" cy="6857990"/>
          </a:xfrm>
          <a:prstGeom prst="rect">
            <a:avLst/>
          </a:prstGeom>
        </p:spPr>
      </p:pic>
      <p:sp>
        <p:nvSpPr>
          <p:cNvPr id="10" name="Rectangle 9">
            <a:extLst>
              <a:ext uri="{FF2B5EF4-FFF2-40B4-BE49-F238E27FC236}">
                <a16:creationId xmlns:a16="http://schemas.microsoft.com/office/drawing/2014/main" id="{528301FC-82B0-4948-93CF-C7150E95DA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73355" y="243840"/>
            <a:ext cx="8793480" cy="6377939"/>
          </a:xfrm>
          <a:prstGeom prst="rect">
            <a:avLst/>
          </a:prstGeom>
          <a:solidFill>
            <a:schemeClr val="tx1">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cxnSp>
        <p:nvCxnSpPr>
          <p:cNvPr id="12" name="Straight Connector 11">
            <a:extLst>
              <a:ext uri="{FF2B5EF4-FFF2-40B4-BE49-F238E27FC236}">
                <a16:creationId xmlns:a16="http://schemas.microsoft.com/office/drawing/2014/main" id="{400932E7-1E96-4562-BF1C-7C1A543CBA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995" y="3733800"/>
            <a:ext cx="61722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C5F17FAC-3D75-DA80-75B1-7D242ABDB02C}"/>
              </a:ext>
            </a:extLst>
          </p:cNvPr>
          <p:cNvSpPr>
            <a:spLocks noGrp="1"/>
          </p:cNvSpPr>
          <p:nvPr>
            <p:ph type="ctrTitle"/>
          </p:nvPr>
        </p:nvSpPr>
        <p:spPr>
          <a:xfrm>
            <a:off x="832485" y="882376"/>
            <a:ext cx="7475220" cy="2926080"/>
          </a:xfrm>
        </p:spPr>
        <p:txBody>
          <a:bodyPr>
            <a:normAutofit/>
          </a:bodyPr>
          <a:lstStyle/>
          <a:p>
            <a:r>
              <a:rPr lang="en-GB"/>
              <a:t>Thank you!</a:t>
            </a:r>
            <a:endParaRPr lang="en-IN"/>
          </a:p>
        </p:txBody>
      </p:sp>
    </p:spTree>
    <p:extLst>
      <p:ext uri="{BB962C8B-B14F-4D97-AF65-F5344CB8AC3E}">
        <p14:creationId xmlns:p14="http://schemas.microsoft.com/office/powerpoint/2010/main" val="2290563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1A62574-A8C3-43CD-8CCE-E161A907A4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accent1">
              <a:lumMod val="50000"/>
            </a:schemeClr>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pic>
        <p:nvPicPr>
          <p:cNvPr id="5" name="Picture 4" descr="Abstract blurred public library with bookshelves">
            <a:extLst>
              <a:ext uri="{FF2B5EF4-FFF2-40B4-BE49-F238E27FC236}">
                <a16:creationId xmlns:a16="http://schemas.microsoft.com/office/drawing/2014/main" id="{35D84A00-B805-F501-23A1-ECF0DEB187DD}"/>
              </a:ext>
            </a:extLst>
          </p:cNvPr>
          <p:cNvPicPr>
            <a:picLocks noChangeAspect="1"/>
          </p:cNvPicPr>
          <p:nvPr/>
        </p:nvPicPr>
        <p:blipFill rotWithShape="1">
          <a:blip r:embed="rId2">
            <a:duotone>
              <a:schemeClr val="accent1">
                <a:shade val="45000"/>
                <a:satMod val="135000"/>
              </a:schemeClr>
              <a:prstClr val="white"/>
            </a:duotone>
            <a:alphaModFix amt="15000"/>
          </a:blip>
          <a:srcRect r="10999" b="-2"/>
          <a:stretch/>
        </p:blipFill>
        <p:spPr>
          <a:xfrm>
            <a:off x="20" y="3808"/>
            <a:ext cx="9143980" cy="6858001"/>
          </a:xfrm>
          <a:prstGeom prst="rect">
            <a:avLst/>
          </a:prstGeom>
        </p:spPr>
      </p:pic>
      <p:sp>
        <p:nvSpPr>
          <p:cNvPr id="11" name="Rectangle 10">
            <a:extLst>
              <a:ext uri="{FF2B5EF4-FFF2-40B4-BE49-F238E27FC236}">
                <a16:creationId xmlns:a16="http://schemas.microsoft.com/office/drawing/2014/main" id="{1A2F5F07-34E6-4B28-8D8B-C76C7BD7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1450" y="246888"/>
            <a:ext cx="8793480" cy="6377939"/>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2" name="Title 1"/>
          <p:cNvSpPr>
            <a:spLocks noGrp="1"/>
          </p:cNvSpPr>
          <p:nvPr>
            <p:ph type="title"/>
          </p:nvPr>
        </p:nvSpPr>
        <p:spPr>
          <a:xfrm>
            <a:off x="857250" y="609600"/>
            <a:ext cx="7406640" cy="1356360"/>
          </a:xfrm>
        </p:spPr>
        <p:txBody>
          <a:bodyPr>
            <a:normAutofit/>
          </a:bodyPr>
          <a:lstStyle/>
          <a:p>
            <a:pPr lvl="0"/>
            <a:r>
              <a:rPr lang="en-US" b="1">
                <a:solidFill>
                  <a:schemeClr val="bg1"/>
                </a:solidFill>
              </a:rPr>
              <a:t>INTRODUCTION</a:t>
            </a:r>
            <a:br>
              <a:rPr lang="en-US" b="1">
                <a:solidFill>
                  <a:schemeClr val="bg1"/>
                </a:solidFill>
              </a:rPr>
            </a:br>
            <a:endParaRPr lang="en-US">
              <a:solidFill>
                <a:schemeClr val="bg1"/>
              </a:solidFill>
            </a:endParaRPr>
          </a:p>
        </p:txBody>
      </p:sp>
      <p:sp>
        <p:nvSpPr>
          <p:cNvPr id="3" name="Content Placeholder 2"/>
          <p:cNvSpPr>
            <a:spLocks noGrp="1"/>
          </p:cNvSpPr>
          <p:nvPr>
            <p:ph idx="1"/>
          </p:nvPr>
        </p:nvSpPr>
        <p:spPr>
          <a:xfrm>
            <a:off x="857250" y="2057400"/>
            <a:ext cx="7404653" cy="4038600"/>
          </a:xfrm>
        </p:spPr>
        <p:txBody>
          <a:bodyPr>
            <a:normAutofit/>
          </a:bodyPr>
          <a:lstStyle/>
          <a:p>
            <a:r>
              <a:rPr lang="en-US">
                <a:solidFill>
                  <a:schemeClr val="bg1"/>
                </a:solidFill>
              </a:rPr>
              <a:t>The speech </a:t>
            </a:r>
            <a:r>
              <a:rPr lang="en-US" b="1">
                <a:solidFill>
                  <a:schemeClr val="bg1"/>
                </a:solidFill>
              </a:rPr>
              <a:t>‘Learning from the West’ </a:t>
            </a:r>
            <a:r>
              <a:rPr lang="en-US">
                <a:solidFill>
                  <a:schemeClr val="bg1"/>
                </a:solidFill>
              </a:rPr>
              <a:t>was delivered by </a:t>
            </a:r>
            <a:r>
              <a:rPr lang="en-US" b="1">
                <a:solidFill>
                  <a:schemeClr val="bg1"/>
                </a:solidFill>
              </a:rPr>
              <a:t>Narayan Murthy</a:t>
            </a:r>
            <a:r>
              <a:rPr lang="en-US">
                <a:solidFill>
                  <a:schemeClr val="bg1"/>
                </a:solidFill>
              </a:rPr>
              <a:t> when he received the </a:t>
            </a:r>
            <a:r>
              <a:rPr lang="en-US" b="1">
                <a:solidFill>
                  <a:schemeClr val="bg1"/>
                </a:solidFill>
              </a:rPr>
              <a:t>Lal Bahadur Shastri Award</a:t>
            </a:r>
            <a:r>
              <a:rPr lang="en-US">
                <a:solidFill>
                  <a:schemeClr val="bg1"/>
                </a:solidFill>
              </a:rPr>
              <a:t> for </a:t>
            </a:r>
            <a:r>
              <a:rPr lang="en-US" b="1">
                <a:solidFill>
                  <a:schemeClr val="bg1"/>
                </a:solidFill>
              </a:rPr>
              <a:t>Excellence in Public Administration and Management Sciences, 2001</a:t>
            </a:r>
            <a:r>
              <a:rPr lang="en-US">
                <a:solidFill>
                  <a:schemeClr val="bg1"/>
                </a:solidFill>
              </a:rPr>
              <a:t> from the </a:t>
            </a:r>
            <a:r>
              <a:rPr lang="en-US" b="1">
                <a:solidFill>
                  <a:schemeClr val="bg1"/>
                </a:solidFill>
              </a:rPr>
              <a:t>Lal Bahadur Shastri Institute of Management</a:t>
            </a:r>
            <a:r>
              <a:rPr lang="en-US">
                <a:solidFill>
                  <a:schemeClr val="bg1"/>
                </a:solidFill>
              </a:rPr>
              <a:t>. In his speech as the most successful businessman in India, he argues that Indians need to incorporate certain Western maxims into their values system.</a:t>
            </a:r>
          </a:p>
        </p:txBody>
      </p:sp>
    </p:spTree>
    <p:extLst>
      <p:ext uri="{BB962C8B-B14F-4D97-AF65-F5344CB8AC3E}">
        <p14:creationId xmlns:p14="http://schemas.microsoft.com/office/powerpoint/2010/main" val="3313471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3" name="Picture 4" descr="Yellow paper ship leading among white ships">
            <a:extLst>
              <a:ext uri="{FF2B5EF4-FFF2-40B4-BE49-F238E27FC236}">
                <a16:creationId xmlns:a16="http://schemas.microsoft.com/office/drawing/2014/main" id="{AEEC9A28-6FC6-BA5C-70C1-1A2AF2DC9EE9}"/>
              </a:ext>
            </a:extLst>
          </p:cNvPr>
          <p:cNvPicPr>
            <a:picLocks noChangeAspect="1"/>
          </p:cNvPicPr>
          <p:nvPr/>
        </p:nvPicPr>
        <p:blipFill rotWithShape="1">
          <a:blip r:embed="rId2"/>
          <a:srcRect l="11000" r="-1" b="-1"/>
          <a:stretch/>
        </p:blipFill>
        <p:spPr>
          <a:xfrm>
            <a:off x="20" y="10"/>
            <a:ext cx="9143980" cy="6857990"/>
          </a:xfrm>
          <a:prstGeom prst="rect">
            <a:avLst/>
          </a:prstGeom>
        </p:spPr>
      </p:pic>
      <p:sp>
        <p:nvSpPr>
          <p:cNvPr id="14" name="Rectangle 8">
            <a:extLst>
              <a:ext uri="{FF2B5EF4-FFF2-40B4-BE49-F238E27FC236}">
                <a16:creationId xmlns:a16="http://schemas.microsoft.com/office/drawing/2014/main" id="{57FCEABF-719A-4C8C-8802-E1C13EE46F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73355" y="243840"/>
            <a:ext cx="8793480" cy="6377939"/>
          </a:xfrm>
          <a:prstGeom prst="rect">
            <a:avLst/>
          </a:prstGeom>
          <a:solidFill>
            <a:schemeClr val="tx1">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2" name="Title 1"/>
          <p:cNvSpPr>
            <a:spLocks noGrp="1"/>
          </p:cNvSpPr>
          <p:nvPr>
            <p:ph type="title"/>
          </p:nvPr>
        </p:nvSpPr>
        <p:spPr>
          <a:xfrm>
            <a:off x="857250" y="609600"/>
            <a:ext cx="7406640" cy="1356360"/>
          </a:xfrm>
        </p:spPr>
        <p:txBody>
          <a:bodyPr>
            <a:normAutofit/>
          </a:bodyPr>
          <a:lstStyle/>
          <a:p>
            <a:r>
              <a:rPr lang="en-US" b="1">
                <a:solidFill>
                  <a:schemeClr val="bg1"/>
                </a:solidFill>
              </a:rPr>
              <a:t>INTRODUCTION</a:t>
            </a:r>
            <a:br>
              <a:rPr lang="en-US" b="1">
                <a:solidFill>
                  <a:schemeClr val="bg1"/>
                </a:solidFill>
              </a:rPr>
            </a:br>
            <a:endParaRPr lang="en-US">
              <a:solidFill>
                <a:schemeClr val="bg1"/>
              </a:solidFill>
            </a:endParaRPr>
          </a:p>
        </p:txBody>
      </p:sp>
      <p:sp>
        <p:nvSpPr>
          <p:cNvPr id="3" name="Content Placeholder 2"/>
          <p:cNvSpPr>
            <a:spLocks noGrp="1"/>
          </p:cNvSpPr>
          <p:nvPr>
            <p:ph idx="1"/>
          </p:nvPr>
        </p:nvSpPr>
        <p:spPr>
          <a:xfrm>
            <a:off x="857250" y="2057400"/>
            <a:ext cx="7404653" cy="4038600"/>
          </a:xfrm>
        </p:spPr>
        <p:txBody>
          <a:bodyPr>
            <a:normAutofit/>
          </a:bodyPr>
          <a:lstStyle/>
          <a:p>
            <a:r>
              <a:rPr lang="en-US">
                <a:solidFill>
                  <a:schemeClr val="bg1"/>
                </a:solidFill>
              </a:rPr>
              <a:t>Here, the author has spoken decisively about the role of Western values in contemporary Indian society. Some of the lessons he has learnt from the West regarding values are applicable to the Indian society also. Here, the writer dwells on some of them. These are - respect for the public good, accountability, intellectual independence, responsibility to the community, dignity of labour, acknowledging the accomplishments of others, professionalism and respect for contractual obligations.</a:t>
            </a:r>
          </a:p>
          <a:p>
            <a:endParaRPr lang="en-US">
              <a:solidFill>
                <a:schemeClr val="bg1"/>
              </a:solidFill>
            </a:endParaRPr>
          </a:p>
          <a:p>
            <a:endParaRPr lang="en-US">
              <a:solidFill>
                <a:schemeClr val="bg1"/>
              </a:solidFill>
            </a:endParaRPr>
          </a:p>
        </p:txBody>
      </p:sp>
    </p:spTree>
    <p:extLst>
      <p:ext uri="{BB962C8B-B14F-4D97-AF65-F5344CB8AC3E}">
        <p14:creationId xmlns:p14="http://schemas.microsoft.com/office/powerpoint/2010/main" val="21003475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5" name="Picture 4" descr="A group of multi coloured wooden stick figures">
            <a:extLst>
              <a:ext uri="{FF2B5EF4-FFF2-40B4-BE49-F238E27FC236}">
                <a16:creationId xmlns:a16="http://schemas.microsoft.com/office/drawing/2014/main" id="{2724B01F-FE1C-2F42-E25D-9FBE181445A9}"/>
              </a:ext>
            </a:extLst>
          </p:cNvPr>
          <p:cNvPicPr>
            <a:picLocks noChangeAspect="1"/>
          </p:cNvPicPr>
          <p:nvPr/>
        </p:nvPicPr>
        <p:blipFill rotWithShape="1">
          <a:blip r:embed="rId2"/>
          <a:srcRect r="7666"/>
          <a:stretch/>
        </p:blipFill>
        <p:spPr>
          <a:xfrm>
            <a:off x="20" y="10"/>
            <a:ext cx="9143980" cy="6857990"/>
          </a:xfrm>
          <a:prstGeom prst="rect">
            <a:avLst/>
          </a:prstGeom>
        </p:spPr>
      </p:pic>
      <p:sp>
        <p:nvSpPr>
          <p:cNvPr id="9" name="Rectangle 8">
            <a:extLst>
              <a:ext uri="{FF2B5EF4-FFF2-40B4-BE49-F238E27FC236}">
                <a16:creationId xmlns:a16="http://schemas.microsoft.com/office/drawing/2014/main" id="{57FCEABF-719A-4C8C-8802-E1C13EE46F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73355" y="243840"/>
            <a:ext cx="8793480" cy="6377939"/>
          </a:xfrm>
          <a:prstGeom prst="rect">
            <a:avLst/>
          </a:prstGeom>
          <a:solidFill>
            <a:schemeClr val="tx1">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3" name="Content Placeholder 2"/>
          <p:cNvSpPr>
            <a:spLocks noGrp="1"/>
          </p:cNvSpPr>
          <p:nvPr>
            <p:ph idx="1"/>
          </p:nvPr>
        </p:nvSpPr>
        <p:spPr>
          <a:xfrm>
            <a:off x="857250" y="2057400"/>
            <a:ext cx="7404653" cy="4038600"/>
          </a:xfrm>
        </p:spPr>
        <p:txBody>
          <a:bodyPr>
            <a:normAutofit/>
          </a:bodyPr>
          <a:lstStyle/>
          <a:p>
            <a:r>
              <a:rPr lang="en-US">
                <a:solidFill>
                  <a:schemeClr val="bg1"/>
                </a:solidFill>
              </a:rPr>
              <a:t>The speech entitled </a:t>
            </a:r>
            <a:r>
              <a:rPr lang="en-US" b="1">
                <a:solidFill>
                  <a:schemeClr val="bg1"/>
                </a:solidFill>
              </a:rPr>
              <a:t>‘Learning from the West’</a:t>
            </a:r>
            <a:r>
              <a:rPr lang="en-US">
                <a:solidFill>
                  <a:schemeClr val="bg1"/>
                </a:solidFill>
              </a:rPr>
              <a:t> by </a:t>
            </a:r>
            <a:r>
              <a:rPr lang="en-US" b="1">
                <a:solidFill>
                  <a:schemeClr val="bg1"/>
                </a:solidFill>
              </a:rPr>
              <a:t>N R Narayan Murthy</a:t>
            </a:r>
            <a:r>
              <a:rPr lang="en-US">
                <a:solidFill>
                  <a:schemeClr val="bg1"/>
                </a:solidFill>
              </a:rPr>
              <a:t> was delivered by him to perceive the importance / relevance of Western values in the contemporary Indian society. Initially, he defines a community as unified multitude, and then goes on to say that the </a:t>
            </a:r>
            <a:r>
              <a:rPr lang="en-US" b="1">
                <a:solidFill>
                  <a:schemeClr val="bg1"/>
                </a:solidFill>
              </a:rPr>
              <a:t>Vedas</a:t>
            </a:r>
            <a:r>
              <a:rPr lang="en-US">
                <a:solidFill>
                  <a:schemeClr val="bg1"/>
                </a:solidFill>
              </a:rPr>
              <a:t> say that man can live individually, but can survive only collectively. So balance of interests is essential for communal harmony. It is important to develop a value system where people will sacrifice personal good for the common good.</a:t>
            </a:r>
          </a:p>
          <a:p>
            <a:endParaRPr lang="en-US">
              <a:solidFill>
                <a:schemeClr val="bg1"/>
              </a:solidFill>
            </a:endParaRPr>
          </a:p>
        </p:txBody>
      </p:sp>
    </p:spTree>
    <p:extLst>
      <p:ext uri="{BB962C8B-B14F-4D97-AF65-F5344CB8AC3E}">
        <p14:creationId xmlns:p14="http://schemas.microsoft.com/office/powerpoint/2010/main" val="3919615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5" name="Picture 4" descr="Stick figure families holding hands">
            <a:extLst>
              <a:ext uri="{FF2B5EF4-FFF2-40B4-BE49-F238E27FC236}">
                <a16:creationId xmlns:a16="http://schemas.microsoft.com/office/drawing/2014/main" id="{E538C55B-5FC0-F13D-F699-FCC6771E5E19}"/>
              </a:ext>
            </a:extLst>
          </p:cNvPr>
          <p:cNvPicPr>
            <a:picLocks noChangeAspect="1"/>
          </p:cNvPicPr>
          <p:nvPr/>
        </p:nvPicPr>
        <p:blipFill rotWithShape="1">
          <a:blip r:embed="rId2"/>
          <a:srcRect l="11000" r="-1" b="-1"/>
          <a:stretch/>
        </p:blipFill>
        <p:spPr>
          <a:xfrm>
            <a:off x="20" y="10"/>
            <a:ext cx="9143980" cy="6857990"/>
          </a:xfrm>
          <a:prstGeom prst="rect">
            <a:avLst/>
          </a:prstGeom>
        </p:spPr>
      </p:pic>
      <p:sp>
        <p:nvSpPr>
          <p:cNvPr id="9" name="Rectangle 8">
            <a:extLst>
              <a:ext uri="{FF2B5EF4-FFF2-40B4-BE49-F238E27FC236}">
                <a16:creationId xmlns:a16="http://schemas.microsoft.com/office/drawing/2014/main" id="{57FCEABF-719A-4C8C-8802-E1C13EE46F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73355" y="243840"/>
            <a:ext cx="8793480" cy="6377939"/>
          </a:xfrm>
          <a:prstGeom prst="rect">
            <a:avLst/>
          </a:prstGeom>
          <a:solidFill>
            <a:schemeClr val="tx1">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3" name="Content Placeholder 2"/>
          <p:cNvSpPr>
            <a:spLocks noGrp="1"/>
          </p:cNvSpPr>
          <p:nvPr>
            <p:ph idx="1"/>
          </p:nvPr>
        </p:nvSpPr>
        <p:spPr>
          <a:xfrm>
            <a:off x="857250" y="2057400"/>
            <a:ext cx="7404653" cy="4038600"/>
          </a:xfrm>
        </p:spPr>
        <p:txBody>
          <a:bodyPr>
            <a:normAutofit/>
          </a:bodyPr>
          <a:lstStyle/>
          <a:p>
            <a:r>
              <a:rPr lang="en-US">
                <a:solidFill>
                  <a:schemeClr val="bg1"/>
                </a:solidFill>
              </a:rPr>
              <a:t>According to Murthy, a value system is the protocol for behaviour which enhances trust, confidence and commitment. He firmly believes that loyalty to family and loyalty to community are the pillars of a social value system. In a joint family, the members of a family work for the welfare of the entire family. However, the writer regrets that this familial attitude is not reflected in the attitude towards community. But in the West, people are aware of their responsibility towards their community / society.</a:t>
            </a:r>
          </a:p>
          <a:p>
            <a:endParaRPr lang="en-US">
              <a:solidFill>
                <a:schemeClr val="bg1"/>
              </a:solidFill>
            </a:endParaRPr>
          </a:p>
        </p:txBody>
      </p:sp>
    </p:spTree>
    <p:extLst>
      <p:ext uri="{BB962C8B-B14F-4D97-AF65-F5344CB8AC3E}">
        <p14:creationId xmlns:p14="http://schemas.microsoft.com/office/powerpoint/2010/main" val="4120770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5" name="Picture 4" descr="Exclamation mark on a yellow background">
            <a:extLst>
              <a:ext uri="{FF2B5EF4-FFF2-40B4-BE49-F238E27FC236}">
                <a16:creationId xmlns:a16="http://schemas.microsoft.com/office/drawing/2014/main" id="{7D2DE435-FC7E-0862-BFDE-9F09833A5DDE}"/>
              </a:ext>
            </a:extLst>
          </p:cNvPr>
          <p:cNvPicPr>
            <a:picLocks noChangeAspect="1"/>
          </p:cNvPicPr>
          <p:nvPr/>
        </p:nvPicPr>
        <p:blipFill rotWithShape="1">
          <a:blip r:embed="rId2"/>
          <a:srcRect/>
          <a:stretch/>
        </p:blipFill>
        <p:spPr>
          <a:xfrm>
            <a:off x="20" y="10"/>
            <a:ext cx="9143980" cy="6857990"/>
          </a:xfrm>
          <a:prstGeom prst="rect">
            <a:avLst/>
          </a:prstGeom>
        </p:spPr>
      </p:pic>
      <p:sp>
        <p:nvSpPr>
          <p:cNvPr id="9" name="Rectangle 8">
            <a:extLst>
              <a:ext uri="{FF2B5EF4-FFF2-40B4-BE49-F238E27FC236}">
                <a16:creationId xmlns:a16="http://schemas.microsoft.com/office/drawing/2014/main" id="{57FCEABF-719A-4C8C-8802-E1C13EE46F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73355" y="243840"/>
            <a:ext cx="8793480" cy="6377939"/>
          </a:xfrm>
          <a:prstGeom prst="rect">
            <a:avLst/>
          </a:prstGeom>
          <a:solidFill>
            <a:schemeClr val="tx1">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3" name="Content Placeholder 2"/>
          <p:cNvSpPr>
            <a:spLocks noGrp="1"/>
          </p:cNvSpPr>
          <p:nvPr>
            <p:ph idx="1"/>
          </p:nvPr>
        </p:nvSpPr>
        <p:spPr>
          <a:xfrm>
            <a:off x="857250" y="2057400"/>
            <a:ext cx="7404653" cy="4038600"/>
          </a:xfrm>
        </p:spPr>
        <p:txBody>
          <a:bodyPr>
            <a:normAutofit/>
          </a:bodyPr>
          <a:lstStyle/>
          <a:p>
            <a:r>
              <a:rPr lang="en-US">
                <a:solidFill>
                  <a:schemeClr val="bg1"/>
                </a:solidFill>
              </a:rPr>
              <a:t>Further, the writer underlines the fundamental difference between the Westerners and Indians. According to him, people in the West have better attitude and beliefs as compared to Indians and as a consequence they care for the welfare of their society. However, Indians do not have a caring attitude towards society and thus the quality of public life suffers. It is necessary for Indians to care for public good.</a:t>
            </a:r>
          </a:p>
          <a:p>
            <a:endParaRPr lang="en-US">
              <a:solidFill>
                <a:schemeClr val="bg1"/>
              </a:solidFill>
            </a:endParaRPr>
          </a:p>
        </p:txBody>
      </p:sp>
    </p:spTree>
    <p:extLst>
      <p:ext uri="{BB962C8B-B14F-4D97-AF65-F5344CB8AC3E}">
        <p14:creationId xmlns:p14="http://schemas.microsoft.com/office/powerpoint/2010/main" val="8188964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AD26042-224F-FDD2-F4BC-47AEA93E8C4D}"/>
              </a:ext>
            </a:extLst>
          </p:cNvPr>
          <p:cNvPicPr>
            <a:picLocks noChangeAspect="1"/>
          </p:cNvPicPr>
          <p:nvPr/>
        </p:nvPicPr>
        <p:blipFill rotWithShape="1">
          <a:blip r:embed="rId2"/>
          <a:srcRect l="15065" r="9935"/>
          <a:stretch/>
        </p:blipFill>
        <p:spPr>
          <a:xfrm>
            <a:off x="20" y="10"/>
            <a:ext cx="9143980" cy="6857990"/>
          </a:xfrm>
          <a:prstGeom prst="rect">
            <a:avLst/>
          </a:prstGeom>
        </p:spPr>
      </p:pic>
      <p:sp>
        <p:nvSpPr>
          <p:cNvPr id="9" name="Rectangle 8">
            <a:extLst>
              <a:ext uri="{FF2B5EF4-FFF2-40B4-BE49-F238E27FC236}">
                <a16:creationId xmlns:a16="http://schemas.microsoft.com/office/drawing/2014/main" id="{57FCEABF-719A-4C8C-8802-E1C13EE46F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73355" y="243840"/>
            <a:ext cx="8793480" cy="6377939"/>
          </a:xfrm>
          <a:prstGeom prst="rect">
            <a:avLst/>
          </a:prstGeom>
          <a:solidFill>
            <a:schemeClr val="tx1">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3" name="Content Placeholder 2"/>
          <p:cNvSpPr>
            <a:spLocks noGrp="1"/>
          </p:cNvSpPr>
          <p:nvPr>
            <p:ph idx="1"/>
          </p:nvPr>
        </p:nvSpPr>
        <p:spPr>
          <a:xfrm>
            <a:off x="857250" y="2057400"/>
            <a:ext cx="7404653" cy="4038600"/>
          </a:xfrm>
        </p:spPr>
        <p:txBody>
          <a:bodyPr>
            <a:normAutofit/>
          </a:bodyPr>
          <a:lstStyle/>
          <a:p>
            <a:r>
              <a:rPr lang="en-US">
                <a:solidFill>
                  <a:schemeClr val="bg1"/>
                </a:solidFill>
              </a:rPr>
              <a:t>The society in the West is corruption free. Unfortunately, in India, bribery and apathy in solving the problems of the community has kept the society backward. </a:t>
            </a:r>
          </a:p>
          <a:p>
            <a:r>
              <a:rPr lang="en-US">
                <a:solidFill>
                  <a:schemeClr val="bg1"/>
                </a:solidFill>
              </a:rPr>
              <a:t>According to the writer the reason for the deplorable condition of India is that Indians believe that public issues belong to some foreign ruler ad they will solve the problems. Thus, Indians have lost the will to solve their problems.</a:t>
            </a:r>
          </a:p>
          <a:p>
            <a:endParaRPr lang="en-US">
              <a:solidFill>
                <a:schemeClr val="bg1"/>
              </a:solidFill>
            </a:endParaRPr>
          </a:p>
        </p:txBody>
      </p:sp>
    </p:spTree>
    <p:extLst>
      <p:ext uri="{BB962C8B-B14F-4D97-AF65-F5344CB8AC3E}">
        <p14:creationId xmlns:p14="http://schemas.microsoft.com/office/powerpoint/2010/main" val="3605438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5" name="Picture 4" descr="A Buddha figurine with a person sitting on the background holding a beaded necklace">
            <a:extLst>
              <a:ext uri="{FF2B5EF4-FFF2-40B4-BE49-F238E27FC236}">
                <a16:creationId xmlns:a16="http://schemas.microsoft.com/office/drawing/2014/main" id="{98F88CD5-101D-C5CF-27FC-92ED28809F0F}"/>
              </a:ext>
            </a:extLst>
          </p:cNvPr>
          <p:cNvPicPr>
            <a:picLocks noChangeAspect="1"/>
          </p:cNvPicPr>
          <p:nvPr/>
        </p:nvPicPr>
        <p:blipFill rotWithShape="1">
          <a:blip r:embed="rId2"/>
          <a:srcRect/>
          <a:stretch/>
        </p:blipFill>
        <p:spPr>
          <a:xfrm>
            <a:off x="20" y="10"/>
            <a:ext cx="9143980" cy="6857990"/>
          </a:xfrm>
          <a:prstGeom prst="rect">
            <a:avLst/>
          </a:prstGeom>
        </p:spPr>
      </p:pic>
      <p:sp>
        <p:nvSpPr>
          <p:cNvPr id="9" name="Rectangle 8">
            <a:extLst>
              <a:ext uri="{FF2B5EF4-FFF2-40B4-BE49-F238E27FC236}">
                <a16:creationId xmlns:a16="http://schemas.microsoft.com/office/drawing/2014/main" id="{57FCEABF-719A-4C8C-8802-E1C13EE46F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73355" y="243840"/>
            <a:ext cx="8793480" cy="6377939"/>
          </a:xfrm>
          <a:prstGeom prst="rect">
            <a:avLst/>
          </a:prstGeom>
          <a:solidFill>
            <a:schemeClr val="tx1">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3" name="Content Placeholder 2"/>
          <p:cNvSpPr>
            <a:spLocks noGrp="1"/>
          </p:cNvSpPr>
          <p:nvPr>
            <p:ph idx="1"/>
          </p:nvPr>
        </p:nvSpPr>
        <p:spPr>
          <a:xfrm>
            <a:off x="857250" y="2057400"/>
            <a:ext cx="7404653" cy="4038600"/>
          </a:xfrm>
        </p:spPr>
        <p:txBody>
          <a:bodyPr>
            <a:normAutofit/>
          </a:bodyPr>
          <a:lstStyle/>
          <a:p>
            <a:r>
              <a:rPr lang="en-US">
                <a:solidFill>
                  <a:schemeClr val="bg1"/>
                </a:solidFill>
              </a:rPr>
              <a:t>Another attribute of a progressive society is respect for others who have more, to learn from them. However, the Indian leaders misguide the society into believing that other societies have nothing to offer us. The Indian leaders must remember that the greatest fault is not to acknowledge the goodness and qualities of others. So if Indians want to progress they have to change their attitude and pay heed to people who are better than them. Further, the writers stresses on another attribute which the Indians can learn from the Western people that is their sense of accountability. There, one is held responsible for what one does irrespective of his position. However, in India, the ‘important’ people are not answerable to anyone.</a:t>
            </a:r>
          </a:p>
          <a:p>
            <a:endParaRPr lang="en-US">
              <a:solidFill>
                <a:schemeClr val="bg1"/>
              </a:solidFill>
            </a:endParaRPr>
          </a:p>
        </p:txBody>
      </p:sp>
    </p:spTree>
    <p:extLst>
      <p:ext uri="{BB962C8B-B14F-4D97-AF65-F5344CB8AC3E}">
        <p14:creationId xmlns:p14="http://schemas.microsoft.com/office/powerpoint/2010/main" val="3740680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5" name="Picture 4" descr="White puzzle with one red piece">
            <a:extLst>
              <a:ext uri="{FF2B5EF4-FFF2-40B4-BE49-F238E27FC236}">
                <a16:creationId xmlns:a16="http://schemas.microsoft.com/office/drawing/2014/main" id="{493FCC3C-F7D5-FC92-31EA-A2B1612910BA}"/>
              </a:ext>
            </a:extLst>
          </p:cNvPr>
          <p:cNvPicPr>
            <a:picLocks noChangeAspect="1"/>
          </p:cNvPicPr>
          <p:nvPr/>
        </p:nvPicPr>
        <p:blipFill rotWithShape="1">
          <a:blip r:embed="rId2"/>
          <a:srcRect l="13302" r="11698"/>
          <a:stretch/>
        </p:blipFill>
        <p:spPr>
          <a:xfrm>
            <a:off x="20" y="10"/>
            <a:ext cx="9143980" cy="6857990"/>
          </a:xfrm>
          <a:prstGeom prst="rect">
            <a:avLst/>
          </a:prstGeom>
        </p:spPr>
      </p:pic>
      <p:sp>
        <p:nvSpPr>
          <p:cNvPr id="9" name="Rectangle 8">
            <a:extLst>
              <a:ext uri="{FF2B5EF4-FFF2-40B4-BE49-F238E27FC236}">
                <a16:creationId xmlns:a16="http://schemas.microsoft.com/office/drawing/2014/main" id="{57FCEABF-719A-4C8C-8802-E1C13EE46F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73355" y="243840"/>
            <a:ext cx="8793480" cy="6377939"/>
          </a:xfrm>
          <a:prstGeom prst="rect">
            <a:avLst/>
          </a:prstGeom>
          <a:solidFill>
            <a:schemeClr val="tx1">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3" name="Content Placeholder 2"/>
          <p:cNvSpPr>
            <a:spLocks noGrp="1"/>
          </p:cNvSpPr>
          <p:nvPr>
            <p:ph idx="1"/>
          </p:nvPr>
        </p:nvSpPr>
        <p:spPr>
          <a:xfrm>
            <a:off x="857250" y="2057400"/>
            <a:ext cx="7404653" cy="4038600"/>
          </a:xfrm>
        </p:spPr>
        <p:txBody>
          <a:bodyPr>
            <a:normAutofit/>
          </a:bodyPr>
          <a:lstStyle/>
          <a:p>
            <a:r>
              <a:rPr lang="en-US" sz="1900">
                <a:solidFill>
                  <a:schemeClr val="bg1"/>
                </a:solidFill>
              </a:rPr>
              <a:t>Besides, dignity of labour is the central value of the Western system. In India, for instance, the writer has seen many engineers, fresh from college, who only do cutting-edge work and do not make any effort that is of relevance to the business and the country. Therefore, Indians need to change their mind-set and respect everyone who puts in honest work.</a:t>
            </a:r>
          </a:p>
          <a:p>
            <a:r>
              <a:rPr lang="en-US" sz="1900">
                <a:solidFill>
                  <a:schemeClr val="bg1"/>
                </a:solidFill>
              </a:rPr>
              <a:t>According to writer, Indians must learn professionalism. In the West, people do not let their personal relations come in conflict with their professional dealings. Western parents from the time there children are very young; teach them to think for themselves. Therefore, these children grow up as strong and confident adults. However, in India, Indians suffer from feudal thinking. Even the bright people prefer to carry out the orders of their Bosses / seniors. Indians need to overcome this attitude if they want to succeed globally.</a:t>
            </a:r>
          </a:p>
          <a:p>
            <a:endParaRPr lang="en-US" sz="1900">
              <a:solidFill>
                <a:schemeClr val="bg1"/>
              </a:solidFill>
            </a:endParaRPr>
          </a:p>
        </p:txBody>
      </p:sp>
    </p:spTree>
    <p:extLst>
      <p:ext uri="{BB962C8B-B14F-4D97-AF65-F5344CB8AC3E}">
        <p14:creationId xmlns:p14="http://schemas.microsoft.com/office/powerpoint/2010/main" val="1713430722"/>
      </p:ext>
    </p:extLst>
  </p:cSld>
  <p:clrMapOvr>
    <a:masterClrMapping/>
  </p:clrMapOvr>
</p:sld>
</file>

<file path=ppt/theme/theme1.xml><?xml version="1.0" encoding="utf-8"?>
<a:theme xmlns:a="http://schemas.openxmlformats.org/drawingml/2006/main" name="Basis">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emplate>TM03457444[[fn=Basis]]</Template>
  <TotalTime>12</TotalTime>
  <Words>910</Words>
  <Application>Microsoft Office PowerPoint</Application>
  <PresentationFormat>On-screen Show (4:3)</PresentationFormat>
  <Paragraphs>20</Paragraphs>
  <Slides>11</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11</vt:i4>
      </vt:variant>
    </vt:vector>
  </HeadingPairs>
  <TitlesOfParts>
    <vt:vector size="13" baseType="lpstr">
      <vt:lpstr>Corbel</vt:lpstr>
      <vt:lpstr>Basis</vt:lpstr>
      <vt:lpstr>Compulsory English (BA-FY)-  Learning from the West: N R Narayan Murthy </vt:lpstr>
      <vt:lpstr>INTRODUCTION </vt:lpstr>
      <vt:lpstr>INTRODUCTION </vt:lpstr>
      <vt:lpstr>PowerPoint Presentation</vt:lpstr>
      <vt:lpstr>PowerPoint Presentation</vt:lpstr>
      <vt:lpstr>PowerPoint Presentation</vt:lpstr>
      <vt:lpstr>PowerPoint Presentation</vt:lpstr>
      <vt:lpstr>PowerPoint Presentation</vt:lpstr>
      <vt:lpstr>PowerPoint Presentation</vt:lpstr>
      <vt:lpstr>CONCLUSION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Compulsory English (BA-FY)-  Learning from the West: N R Narayan Murthy </dc:title>
  <dc:creator>kishore nakhate</dc:creator>
  <cp:lastModifiedBy>meghana joshi</cp:lastModifiedBy>
  <cp:revision>4</cp:revision>
  <dcterms:created xsi:type="dcterms:W3CDTF">2023-08-04T13:41:35Z</dcterms:created>
  <dcterms:modified xsi:type="dcterms:W3CDTF">2023-08-04T17:46:52Z</dcterms:modified>
</cp:coreProperties>
</file>